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1" r:id="rId5"/>
    <p:sldId id="258" r:id="rId6"/>
    <p:sldId id="259" r:id="rId7"/>
    <p:sldId id="260" r:id="rId8"/>
    <p:sldId id="264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263DC6-26D0-4B66-9A54-B00DE324D686}" type="datetimeFigureOut">
              <a:rPr lang="nl-NL" smtClean="0"/>
              <a:pPr/>
              <a:t>20-11-2018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3DC6-26D0-4B66-9A54-B00DE324D686}" type="datetimeFigureOut">
              <a:rPr lang="nl-NL" smtClean="0"/>
              <a:pPr/>
              <a:t>20-11-2018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3DC6-26D0-4B66-9A54-B00DE324D686}" type="datetimeFigureOut">
              <a:rPr lang="nl-NL" smtClean="0"/>
              <a:pPr/>
              <a:t>20-11-2018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3DC6-26D0-4B66-9A54-B00DE324D686}" type="datetimeFigureOut">
              <a:rPr lang="nl-NL" smtClean="0"/>
              <a:pPr/>
              <a:t>20-11-2018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3DC6-26D0-4B66-9A54-B00DE324D686}" type="datetimeFigureOut">
              <a:rPr lang="nl-NL" smtClean="0"/>
              <a:pPr/>
              <a:t>20-11-2018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3DC6-26D0-4B66-9A54-B00DE324D686}" type="datetimeFigureOut">
              <a:rPr lang="nl-NL" smtClean="0"/>
              <a:pPr/>
              <a:t>20-11-2018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3DC6-26D0-4B66-9A54-B00DE324D686}" type="datetimeFigureOut">
              <a:rPr lang="nl-NL" smtClean="0"/>
              <a:pPr/>
              <a:t>20-11-2018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3DC6-26D0-4B66-9A54-B00DE324D686}" type="datetimeFigureOut">
              <a:rPr lang="nl-NL" smtClean="0"/>
              <a:pPr/>
              <a:t>20-11-2018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3DC6-26D0-4B66-9A54-B00DE324D686}" type="datetimeFigureOut">
              <a:rPr lang="nl-NL" smtClean="0"/>
              <a:pPr/>
              <a:t>20-11-2018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0263DC6-26D0-4B66-9A54-B00DE324D686}" type="datetimeFigureOut">
              <a:rPr lang="nl-NL" smtClean="0"/>
              <a:pPr/>
              <a:t>20-11-2018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263DC6-26D0-4B66-9A54-B00DE324D686}" type="datetimeFigureOut">
              <a:rPr lang="nl-NL" smtClean="0"/>
              <a:pPr/>
              <a:t>20-11-2018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0263DC6-26D0-4B66-9A54-B00DE324D686}" type="datetimeFigureOut">
              <a:rPr lang="nl-NL" smtClean="0"/>
              <a:pPr/>
              <a:t>20-11-2018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o4u.com/en/cram-up/grammar/simpas-preper/exercises?ex03" TargetMode="External"/><Relationship Id="rId2" Type="http://schemas.openxmlformats.org/officeDocument/2006/relationships/hyperlink" Target="http://www.ego4u.com/en/cram-up/grammar/simpas-preper/exercises?ex0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go4u.com/en/cram-up/grammar/simpas-preper/tests?test2" TargetMode="External"/><Relationship Id="rId4" Type="http://schemas.openxmlformats.org/officeDocument/2006/relationships/hyperlink" Target="http://www.ego4u.com/en/cram-up/grammar/simpas-preper/exercises?ex08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829761"/>
          </a:xfrm>
        </p:spPr>
        <p:txBody>
          <a:bodyPr/>
          <a:lstStyle/>
          <a:p>
            <a:pPr algn="ctr"/>
            <a:r>
              <a:rPr lang="nl-NL" dirty="0" smtClean="0"/>
              <a:t>Past </a:t>
            </a:r>
            <a:r>
              <a:rPr lang="nl-NL" dirty="0" err="1" smtClean="0"/>
              <a:t>Simple</a:t>
            </a:r>
            <a:r>
              <a:rPr lang="nl-NL" dirty="0" smtClean="0"/>
              <a:t> </a:t>
            </a:r>
            <a:r>
              <a:rPr lang="nl-NL" dirty="0" err="1" smtClean="0"/>
              <a:t>vs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Present Perfect</a:t>
            </a:r>
            <a:endParaRPr lang="nl-NL" dirty="0"/>
          </a:p>
        </p:txBody>
      </p:sp>
      <p:pic>
        <p:nvPicPr>
          <p:cNvPr id="4" name="Afbeelding 3" descr="Cartoon_F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3429000"/>
            <a:ext cx="2232248" cy="1618380"/>
          </a:xfrm>
          <a:prstGeom prst="rect">
            <a:avLst/>
          </a:prstGeom>
        </p:spPr>
      </p:pic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458" y="188640"/>
            <a:ext cx="3168352" cy="12961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611560" y="1268760"/>
          <a:ext cx="8229600" cy="4572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Past </a:t>
                      </a:r>
                      <a:r>
                        <a:rPr lang="nl-NL" dirty="0" err="1" smtClean="0"/>
                        <a:t>Simple</a:t>
                      </a:r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r>
                        <a:rPr lang="nl-NL" dirty="0" err="1" smtClean="0"/>
                        <a:t>Ww</a:t>
                      </a:r>
                      <a:r>
                        <a:rPr lang="nl-NL" baseline="0" dirty="0" smtClean="0"/>
                        <a:t> + </a:t>
                      </a:r>
                      <a:r>
                        <a:rPr lang="nl-NL" baseline="0" dirty="0" err="1" smtClean="0"/>
                        <a:t>ed</a:t>
                      </a:r>
                      <a:endParaRPr lang="nl-NL" baseline="0" dirty="0" smtClean="0"/>
                    </a:p>
                    <a:p>
                      <a:endParaRPr lang="nl-NL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Present Perfect</a:t>
                      </a:r>
                    </a:p>
                    <a:p>
                      <a:endParaRPr lang="nl-NL" dirty="0" smtClean="0"/>
                    </a:p>
                    <a:p>
                      <a:r>
                        <a:rPr lang="nl-NL" dirty="0" smtClean="0"/>
                        <a:t>Have</a:t>
                      </a:r>
                      <a:r>
                        <a:rPr lang="nl-NL" baseline="0" dirty="0" smtClean="0"/>
                        <a:t> of has + voltooid deelwoord</a:t>
                      </a:r>
                      <a:endParaRPr lang="nl-NL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b="1" dirty="0" smtClean="0"/>
                        <a:t>In het verleden begonnen</a:t>
                      </a:r>
                      <a:r>
                        <a:rPr lang="nl-NL" b="1" baseline="0" dirty="0" smtClean="0"/>
                        <a:t> en beëindigd 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b="1" dirty="0" smtClean="0"/>
                        <a:t>In het verleden begonnen en gaat</a:t>
                      </a:r>
                      <a:r>
                        <a:rPr lang="nl-NL" b="1" baseline="0" dirty="0" smtClean="0"/>
                        <a:t> nu nog door</a:t>
                      </a:r>
                      <a:endParaRPr lang="nl-NL" b="1" dirty="0" smtClean="0"/>
                    </a:p>
                    <a:p>
                      <a:endParaRPr lang="nl-N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I </a:t>
                      </a:r>
                      <a:r>
                        <a:rPr lang="nl-NL" dirty="0" err="1" smtClean="0"/>
                        <a:t>saw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three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movies</a:t>
                      </a:r>
                      <a:r>
                        <a:rPr lang="nl-NL" dirty="0" smtClean="0"/>
                        <a:t> last week.</a:t>
                      </a:r>
                      <a:r>
                        <a:rPr lang="nl-NL" baseline="0" dirty="0" smtClean="0"/>
                        <a:t> </a:t>
                      </a:r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I have </a:t>
                      </a:r>
                      <a:r>
                        <a:rPr lang="nl-NL" dirty="0" err="1" smtClean="0"/>
                        <a:t>seen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three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movies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this</a:t>
                      </a:r>
                      <a:r>
                        <a:rPr lang="nl-NL" baseline="0" dirty="0" smtClean="0"/>
                        <a:t> week. </a:t>
                      </a:r>
                    </a:p>
                    <a:p>
                      <a:r>
                        <a:rPr lang="nl-NL" baseline="0" dirty="0" smtClean="0"/>
                        <a:t>(de week is nog niet voorbij)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Duidelijke tijdsbepaling</a:t>
                      </a:r>
                    </a:p>
                    <a:p>
                      <a:endParaRPr lang="nl-NL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Geen</a:t>
                      </a:r>
                      <a:r>
                        <a:rPr lang="nl-NL" b="1" baseline="0" dirty="0" smtClean="0"/>
                        <a:t> duidelijke tijdsbepaling </a:t>
                      </a:r>
                      <a:endParaRPr lang="nl-N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He </a:t>
                      </a:r>
                      <a:r>
                        <a:rPr lang="nl-NL" dirty="0" err="1" smtClean="0"/>
                        <a:t>played</a:t>
                      </a:r>
                      <a:r>
                        <a:rPr lang="nl-NL" dirty="0" smtClean="0"/>
                        <a:t> a match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yesterday</a:t>
                      </a:r>
                      <a:r>
                        <a:rPr lang="nl-NL" baseline="0" dirty="0" smtClean="0"/>
                        <a:t>.</a:t>
                      </a:r>
                    </a:p>
                    <a:p>
                      <a:r>
                        <a:rPr lang="nl-NL" baseline="0" dirty="0" smtClean="0"/>
                        <a:t>(tijdsbepaling </a:t>
                      </a:r>
                      <a:r>
                        <a:rPr lang="nl-NL" baseline="0" dirty="0" smtClean="0">
                          <a:sym typeface="Wingdings" pitchFamily="2" charset="2"/>
                        </a:rPr>
                        <a:t> </a:t>
                      </a:r>
                      <a:r>
                        <a:rPr lang="nl-NL" baseline="0" dirty="0" err="1" smtClean="0">
                          <a:sym typeface="Wingdings" pitchFamily="2" charset="2"/>
                        </a:rPr>
                        <a:t>yesterday</a:t>
                      </a:r>
                      <a:r>
                        <a:rPr lang="nl-NL" baseline="0" dirty="0" smtClean="0">
                          <a:sym typeface="Wingdings" pitchFamily="2" charset="2"/>
                        </a:rPr>
                        <a:t>)</a:t>
                      </a:r>
                      <a:endParaRPr lang="nl-NL" baseline="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He has </a:t>
                      </a:r>
                      <a:r>
                        <a:rPr lang="nl-NL" dirty="0" err="1" smtClean="0"/>
                        <a:t>played</a:t>
                      </a:r>
                      <a:r>
                        <a:rPr lang="nl-NL" baseline="0" dirty="0" smtClean="0"/>
                        <a:t> a match. </a:t>
                      </a:r>
                    </a:p>
                    <a:p>
                      <a:r>
                        <a:rPr lang="nl-NL" baseline="0" dirty="0" smtClean="0"/>
                        <a:t>(geen tijdsbepaling </a:t>
                      </a:r>
                      <a:r>
                        <a:rPr lang="nl-NL" baseline="0" dirty="0" smtClean="0">
                          <a:sym typeface="Wingdings" pitchFamily="2" charset="2"/>
                        </a:rPr>
                        <a:t></a:t>
                      </a:r>
                      <a:r>
                        <a:rPr lang="nl-NL" baseline="0" dirty="0" smtClean="0"/>
                        <a:t> Pres. Perf.)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Schedule 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200" dirty="0"/>
              <a:t>The </a:t>
            </a:r>
            <a:r>
              <a:rPr lang="nl-NL" sz="2200" b="1" dirty="0"/>
              <a:t>Past Simple</a:t>
            </a:r>
            <a:r>
              <a:rPr lang="nl-NL" sz="2200" dirty="0"/>
              <a:t> is </a:t>
            </a:r>
            <a:r>
              <a:rPr lang="nl-NL" sz="2200" dirty="0" err="1"/>
              <a:t>used</a:t>
            </a:r>
            <a:r>
              <a:rPr lang="nl-NL" sz="2200" dirty="0"/>
              <a:t> </a:t>
            </a:r>
            <a:r>
              <a:rPr lang="nl-NL" sz="2200" dirty="0" err="1"/>
              <a:t>for</a:t>
            </a:r>
            <a:r>
              <a:rPr lang="nl-NL" sz="2200" dirty="0"/>
              <a:t> </a:t>
            </a:r>
            <a:r>
              <a:rPr lang="nl-NL" sz="2200" dirty="0" err="1"/>
              <a:t>completed</a:t>
            </a:r>
            <a:r>
              <a:rPr lang="nl-NL" sz="2200" dirty="0"/>
              <a:t> actions.</a:t>
            </a:r>
          </a:p>
          <a:p>
            <a:pPr marL="0" indent="0">
              <a:buNone/>
            </a:pPr>
            <a:r>
              <a:rPr lang="nl-NL" sz="2200" dirty="0">
                <a:solidFill>
                  <a:srgbClr val="C00000"/>
                </a:solidFill>
              </a:rPr>
              <a:t>I </a:t>
            </a:r>
            <a:r>
              <a:rPr lang="nl-NL" sz="2200" b="1" dirty="0" err="1">
                <a:solidFill>
                  <a:srgbClr val="C00000"/>
                </a:solidFill>
              </a:rPr>
              <a:t>lived</a:t>
            </a:r>
            <a:r>
              <a:rPr lang="nl-NL" sz="2200" dirty="0">
                <a:solidFill>
                  <a:srgbClr val="C00000"/>
                </a:solidFill>
              </a:rPr>
              <a:t> in Berkel </a:t>
            </a:r>
            <a:r>
              <a:rPr lang="nl-NL" sz="2200" dirty="0" err="1">
                <a:solidFill>
                  <a:srgbClr val="C00000"/>
                </a:solidFill>
              </a:rPr>
              <a:t>Enschot</a:t>
            </a:r>
            <a:r>
              <a:rPr lang="nl-NL" sz="2200" dirty="0">
                <a:solidFill>
                  <a:srgbClr val="C00000"/>
                </a:solidFill>
              </a:rPr>
              <a:t> </a:t>
            </a:r>
            <a:r>
              <a:rPr lang="nl-NL" sz="2200" dirty="0" err="1">
                <a:solidFill>
                  <a:srgbClr val="C00000"/>
                </a:solidFill>
              </a:rPr>
              <a:t>for</a:t>
            </a:r>
            <a:r>
              <a:rPr lang="nl-NL" sz="2200" dirty="0">
                <a:solidFill>
                  <a:srgbClr val="C00000"/>
                </a:solidFill>
              </a:rPr>
              <a:t> </a:t>
            </a:r>
            <a:r>
              <a:rPr lang="nl-NL" sz="2200" dirty="0" err="1">
                <a:solidFill>
                  <a:srgbClr val="C00000"/>
                </a:solidFill>
              </a:rPr>
              <a:t>six</a:t>
            </a:r>
            <a:r>
              <a:rPr lang="nl-NL" sz="2200" dirty="0">
                <a:solidFill>
                  <a:srgbClr val="C00000"/>
                </a:solidFill>
              </a:rPr>
              <a:t> </a:t>
            </a:r>
            <a:r>
              <a:rPr lang="nl-NL" sz="2200" dirty="0" err="1">
                <a:solidFill>
                  <a:srgbClr val="C00000"/>
                </a:solidFill>
              </a:rPr>
              <a:t>years</a:t>
            </a:r>
            <a:r>
              <a:rPr lang="nl-NL" sz="2200" dirty="0">
                <a:solidFill>
                  <a:srgbClr val="C00000"/>
                </a:solidFill>
              </a:rPr>
              <a:t>. (</a:t>
            </a:r>
            <a:r>
              <a:rPr lang="nl-NL" sz="2200" dirty="0" err="1">
                <a:solidFill>
                  <a:srgbClr val="C00000"/>
                </a:solidFill>
              </a:rPr>
              <a:t>now</a:t>
            </a:r>
            <a:r>
              <a:rPr lang="nl-NL" sz="2200" dirty="0">
                <a:solidFill>
                  <a:srgbClr val="C00000"/>
                </a:solidFill>
              </a:rPr>
              <a:t> I live </a:t>
            </a:r>
            <a:r>
              <a:rPr lang="nl-NL" sz="2200" dirty="0" err="1">
                <a:solidFill>
                  <a:srgbClr val="C00000"/>
                </a:solidFill>
              </a:rPr>
              <a:t>somewhere</a:t>
            </a:r>
            <a:r>
              <a:rPr lang="nl-NL" sz="2200" dirty="0">
                <a:solidFill>
                  <a:srgbClr val="C00000"/>
                </a:solidFill>
              </a:rPr>
              <a:t> </a:t>
            </a:r>
            <a:r>
              <a:rPr lang="nl-NL" sz="2200" dirty="0" err="1">
                <a:solidFill>
                  <a:srgbClr val="C00000"/>
                </a:solidFill>
              </a:rPr>
              <a:t>else</a:t>
            </a:r>
            <a:r>
              <a:rPr lang="nl-NL" sz="2200" dirty="0">
                <a:solidFill>
                  <a:srgbClr val="C00000"/>
                </a:solidFill>
              </a:rPr>
              <a:t>)</a:t>
            </a:r>
          </a:p>
          <a:p>
            <a:pPr marL="0" indent="0">
              <a:buNone/>
            </a:pPr>
            <a:r>
              <a:rPr lang="nl-NL" sz="2200" dirty="0">
                <a:solidFill>
                  <a:srgbClr val="C00000"/>
                </a:solidFill>
              </a:rPr>
              <a:t>Paul Walker </a:t>
            </a:r>
            <a:r>
              <a:rPr lang="nl-NL" sz="2200" b="1" dirty="0">
                <a:solidFill>
                  <a:srgbClr val="C00000"/>
                </a:solidFill>
              </a:rPr>
              <a:t>made </a:t>
            </a:r>
            <a:r>
              <a:rPr lang="nl-NL" sz="2200" dirty="0">
                <a:solidFill>
                  <a:srgbClr val="C00000"/>
                </a:solidFill>
              </a:rPr>
              <a:t> 34 films. (He </a:t>
            </a:r>
            <a:r>
              <a:rPr lang="nl-NL" sz="2200" dirty="0" err="1">
                <a:solidFill>
                  <a:srgbClr val="C00000"/>
                </a:solidFill>
              </a:rPr>
              <a:t>can’t</a:t>
            </a:r>
            <a:r>
              <a:rPr lang="nl-NL" sz="2200" dirty="0">
                <a:solidFill>
                  <a:srgbClr val="C00000"/>
                </a:solidFill>
              </a:rPr>
              <a:t> make </a:t>
            </a:r>
            <a:r>
              <a:rPr lang="nl-NL" sz="2200" dirty="0" err="1">
                <a:solidFill>
                  <a:srgbClr val="C00000"/>
                </a:solidFill>
              </a:rPr>
              <a:t>any</a:t>
            </a:r>
            <a:r>
              <a:rPr lang="nl-NL" sz="2200" dirty="0">
                <a:solidFill>
                  <a:srgbClr val="C00000"/>
                </a:solidFill>
              </a:rPr>
              <a:t> more)</a:t>
            </a:r>
          </a:p>
          <a:p>
            <a:pPr marL="0" indent="0">
              <a:buNone/>
            </a:pPr>
            <a:endParaRPr lang="nl-NL" sz="2200" dirty="0"/>
          </a:p>
          <a:p>
            <a:r>
              <a:rPr lang="nl-NL" sz="2200" dirty="0"/>
              <a:t>The </a:t>
            </a:r>
            <a:r>
              <a:rPr lang="nl-NL" sz="2200" b="1" dirty="0"/>
              <a:t>Present Perfect </a:t>
            </a:r>
            <a:r>
              <a:rPr lang="nl-NL" sz="2200" dirty="0"/>
              <a:t>is </a:t>
            </a:r>
            <a:r>
              <a:rPr lang="nl-NL" sz="2200" dirty="0" err="1"/>
              <a:t>used</a:t>
            </a:r>
            <a:r>
              <a:rPr lang="nl-NL" sz="2200" dirty="0"/>
              <a:t> </a:t>
            </a:r>
            <a:r>
              <a:rPr lang="nl-NL" sz="2200" dirty="0" err="1"/>
              <a:t>for</a:t>
            </a:r>
            <a:r>
              <a:rPr lang="nl-NL" sz="2200" dirty="0"/>
              <a:t> </a:t>
            </a:r>
            <a:r>
              <a:rPr lang="nl-NL" sz="2200" dirty="0" err="1"/>
              <a:t>unfinished</a:t>
            </a:r>
            <a:r>
              <a:rPr lang="nl-NL" sz="2200" dirty="0"/>
              <a:t> actions.</a:t>
            </a:r>
          </a:p>
          <a:p>
            <a:pPr marL="0" indent="0">
              <a:buNone/>
            </a:pPr>
            <a:r>
              <a:rPr lang="nl-NL" sz="2200" dirty="0">
                <a:solidFill>
                  <a:srgbClr val="C00000"/>
                </a:solidFill>
              </a:rPr>
              <a:t>I </a:t>
            </a:r>
            <a:r>
              <a:rPr lang="nl-NL" sz="2200" b="1" dirty="0">
                <a:solidFill>
                  <a:srgbClr val="C00000"/>
                </a:solidFill>
              </a:rPr>
              <a:t>have </a:t>
            </a:r>
            <a:r>
              <a:rPr lang="nl-NL" sz="2200" b="1" dirty="0" err="1">
                <a:solidFill>
                  <a:srgbClr val="C00000"/>
                </a:solidFill>
              </a:rPr>
              <a:t>lived</a:t>
            </a:r>
            <a:r>
              <a:rPr lang="nl-NL" sz="2200" dirty="0">
                <a:solidFill>
                  <a:srgbClr val="C00000"/>
                </a:solidFill>
              </a:rPr>
              <a:t> in Berkel </a:t>
            </a:r>
            <a:r>
              <a:rPr lang="nl-NL" sz="2200" dirty="0" err="1">
                <a:solidFill>
                  <a:srgbClr val="C00000"/>
                </a:solidFill>
              </a:rPr>
              <a:t>Enschot</a:t>
            </a:r>
            <a:r>
              <a:rPr lang="nl-NL" sz="2200" dirty="0">
                <a:solidFill>
                  <a:srgbClr val="C00000"/>
                </a:solidFill>
              </a:rPr>
              <a:t> </a:t>
            </a:r>
            <a:r>
              <a:rPr lang="nl-NL" sz="2200" dirty="0" err="1">
                <a:solidFill>
                  <a:srgbClr val="C00000"/>
                </a:solidFill>
              </a:rPr>
              <a:t>for</a:t>
            </a:r>
            <a:r>
              <a:rPr lang="nl-NL" sz="2200" dirty="0">
                <a:solidFill>
                  <a:srgbClr val="C00000"/>
                </a:solidFill>
              </a:rPr>
              <a:t> 6 </a:t>
            </a:r>
            <a:r>
              <a:rPr lang="nl-NL" sz="2200" dirty="0" err="1">
                <a:solidFill>
                  <a:srgbClr val="C00000"/>
                </a:solidFill>
              </a:rPr>
              <a:t>years</a:t>
            </a:r>
            <a:r>
              <a:rPr lang="nl-NL" sz="2200" dirty="0">
                <a:solidFill>
                  <a:srgbClr val="C00000"/>
                </a:solidFill>
              </a:rPr>
              <a:t>. (I </a:t>
            </a:r>
            <a:r>
              <a:rPr lang="nl-NL" sz="2200" dirty="0" err="1">
                <a:solidFill>
                  <a:srgbClr val="C00000"/>
                </a:solidFill>
              </a:rPr>
              <a:t>still</a:t>
            </a:r>
            <a:r>
              <a:rPr lang="nl-NL" sz="2200" dirty="0">
                <a:solidFill>
                  <a:srgbClr val="C00000"/>
                </a:solidFill>
              </a:rPr>
              <a:t> live </a:t>
            </a:r>
            <a:r>
              <a:rPr lang="nl-NL" sz="2200" dirty="0" err="1">
                <a:solidFill>
                  <a:srgbClr val="C00000"/>
                </a:solidFill>
              </a:rPr>
              <a:t>there</a:t>
            </a:r>
            <a:r>
              <a:rPr lang="nl-NL" sz="2200" dirty="0">
                <a:solidFill>
                  <a:srgbClr val="C00000"/>
                </a:solidFill>
              </a:rPr>
              <a:t>)</a:t>
            </a:r>
          </a:p>
          <a:p>
            <a:pPr marL="0" indent="0">
              <a:buNone/>
            </a:pPr>
            <a:r>
              <a:rPr lang="nl-NL" sz="2200" dirty="0">
                <a:solidFill>
                  <a:srgbClr val="C00000"/>
                </a:solidFill>
              </a:rPr>
              <a:t>Vin Diesel </a:t>
            </a:r>
            <a:r>
              <a:rPr lang="nl-NL" sz="2200" b="1" dirty="0">
                <a:solidFill>
                  <a:srgbClr val="C00000"/>
                </a:solidFill>
              </a:rPr>
              <a:t>has made </a:t>
            </a:r>
            <a:r>
              <a:rPr lang="nl-NL" sz="2200" dirty="0">
                <a:solidFill>
                  <a:srgbClr val="C00000"/>
                </a:solidFill>
              </a:rPr>
              <a:t>26 films. (he </a:t>
            </a:r>
            <a:r>
              <a:rPr lang="nl-NL" sz="2200" dirty="0" err="1">
                <a:solidFill>
                  <a:srgbClr val="C00000"/>
                </a:solidFill>
              </a:rPr>
              <a:t>still</a:t>
            </a:r>
            <a:r>
              <a:rPr lang="nl-NL" sz="2200" dirty="0">
                <a:solidFill>
                  <a:srgbClr val="C00000"/>
                </a:solidFill>
              </a:rPr>
              <a:t> </a:t>
            </a:r>
            <a:r>
              <a:rPr lang="nl-NL" sz="2200" dirty="0" err="1">
                <a:solidFill>
                  <a:srgbClr val="C00000"/>
                </a:solidFill>
              </a:rPr>
              <a:t>makes</a:t>
            </a:r>
            <a:r>
              <a:rPr lang="nl-NL" sz="2200" dirty="0">
                <a:solidFill>
                  <a:srgbClr val="C00000"/>
                </a:solidFill>
              </a:rPr>
              <a:t> </a:t>
            </a:r>
            <a:r>
              <a:rPr lang="nl-NL" sz="2200" dirty="0" err="1">
                <a:solidFill>
                  <a:srgbClr val="C00000"/>
                </a:solidFill>
              </a:rPr>
              <a:t>them</a:t>
            </a:r>
            <a:r>
              <a:rPr lang="nl-NL" sz="2200" dirty="0">
                <a:solidFill>
                  <a:srgbClr val="C00000"/>
                </a:solidFill>
              </a:rPr>
              <a:t>)</a:t>
            </a:r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Past Simple </a:t>
            </a:r>
            <a:r>
              <a:rPr lang="nl-NL" dirty="0" err="1" smtClean="0"/>
              <a:t>vs</a:t>
            </a:r>
            <a:r>
              <a:rPr lang="nl-NL" dirty="0" smtClean="0"/>
              <a:t> Present Perfect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s://encrypted-tbn1.gstatic.com/images?q=tbn:ANd9GcSlKnSMOZH9w5m2ig-aALOoRZqER7aLlaYD4Z79pKgaBFLBowJ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653135"/>
            <a:ext cx="3024336" cy="2012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0605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1800" dirty="0">
                <a:hlinkClick r:id="rId2"/>
              </a:rPr>
              <a:t>http://</a:t>
            </a:r>
            <a:r>
              <a:rPr lang="nl-NL" sz="1800" dirty="0" smtClean="0">
                <a:hlinkClick r:id="rId2"/>
              </a:rPr>
              <a:t>www.ego4u.com/en/cram-up/grammar/simpas-preper/exercises?ex05</a:t>
            </a:r>
            <a:r>
              <a:rPr lang="nl-NL" sz="1800" dirty="0" smtClean="0"/>
              <a:t/>
            </a:r>
            <a:br>
              <a:rPr lang="nl-NL" sz="1800" dirty="0" smtClean="0"/>
            </a:br>
            <a:endParaRPr lang="nl-NL" sz="1800" dirty="0" smtClean="0"/>
          </a:p>
          <a:p>
            <a:r>
              <a:rPr lang="nl-NL" sz="1800" dirty="0">
                <a:hlinkClick r:id="rId3"/>
              </a:rPr>
              <a:t>http://</a:t>
            </a:r>
            <a:r>
              <a:rPr lang="nl-NL" sz="1800" dirty="0" smtClean="0">
                <a:hlinkClick r:id="rId3"/>
              </a:rPr>
              <a:t>www.ego4u.com/en/cram-up/grammar/simpas-preper/exercises?ex03</a:t>
            </a:r>
            <a:r>
              <a:rPr lang="nl-NL" sz="1800" dirty="0" smtClean="0"/>
              <a:t> </a:t>
            </a:r>
            <a:br>
              <a:rPr lang="nl-NL" sz="1800" dirty="0" smtClean="0"/>
            </a:br>
            <a:endParaRPr lang="nl-NL" sz="1800" dirty="0" smtClean="0"/>
          </a:p>
          <a:p>
            <a:r>
              <a:rPr lang="nl-NL" sz="1800" dirty="0">
                <a:hlinkClick r:id="rId4"/>
              </a:rPr>
              <a:t>http://</a:t>
            </a:r>
            <a:r>
              <a:rPr lang="nl-NL" sz="1800" dirty="0" smtClean="0">
                <a:hlinkClick r:id="rId4"/>
              </a:rPr>
              <a:t>www.ego4u.com/en/cram-up/grammar/simpas-preper/exercises?ex08</a:t>
            </a:r>
            <a:r>
              <a:rPr lang="nl-NL" sz="1800" dirty="0" smtClean="0"/>
              <a:t> </a:t>
            </a:r>
            <a:br>
              <a:rPr lang="nl-NL" sz="1800" dirty="0" smtClean="0"/>
            </a:br>
            <a:endParaRPr lang="nl-NL" sz="1800" dirty="0" smtClean="0"/>
          </a:p>
          <a:p>
            <a:r>
              <a:rPr lang="nl-NL" sz="1800" dirty="0">
                <a:hlinkClick r:id="rId5"/>
              </a:rPr>
              <a:t>http://</a:t>
            </a:r>
            <a:r>
              <a:rPr lang="nl-NL" sz="1800" dirty="0" smtClean="0">
                <a:hlinkClick r:id="rId5"/>
              </a:rPr>
              <a:t>www.ego4u.com/en/cram-up/grammar/simpas-preper/tests?test2</a:t>
            </a:r>
            <a:r>
              <a:rPr lang="nl-NL" sz="1800" dirty="0" smtClean="0"/>
              <a:t> </a:t>
            </a:r>
            <a:endParaRPr lang="nl-NL" sz="18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Extra </a:t>
            </a:r>
            <a:r>
              <a:rPr lang="nl-NL" dirty="0" err="1" smtClean="0"/>
              <a:t>practise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91721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Past </a:t>
            </a:r>
            <a:r>
              <a:rPr lang="nl-NL" dirty="0" err="1" smtClean="0"/>
              <a:t>Simple</a:t>
            </a:r>
            <a:endParaRPr lang="nl-N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628800"/>
            <a:ext cx="52292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kstvak 6"/>
          <p:cNvSpPr txBox="1"/>
          <p:nvPr/>
        </p:nvSpPr>
        <p:spPr>
          <a:xfrm>
            <a:off x="1115616" y="3429000"/>
            <a:ext cx="63367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nl-NL" sz="2700" dirty="0" smtClean="0"/>
              <a:t>‘Action’ </a:t>
            </a:r>
            <a:r>
              <a:rPr lang="nl-NL" sz="2700" dirty="0" err="1" smtClean="0"/>
              <a:t>started</a:t>
            </a:r>
            <a:r>
              <a:rPr lang="nl-NL" sz="2700" dirty="0" smtClean="0"/>
              <a:t> </a:t>
            </a:r>
            <a:r>
              <a:rPr lang="nl-NL" sz="2700" dirty="0" err="1" smtClean="0"/>
              <a:t>and</a:t>
            </a:r>
            <a:r>
              <a:rPr lang="nl-NL" sz="2700" dirty="0" smtClean="0"/>
              <a:t> </a:t>
            </a:r>
            <a:r>
              <a:rPr lang="nl-NL" sz="2700" dirty="0" err="1" smtClean="0"/>
              <a:t>ended</a:t>
            </a:r>
            <a:r>
              <a:rPr lang="nl-NL" sz="2700" dirty="0" smtClean="0"/>
              <a:t> in the past</a:t>
            </a:r>
          </a:p>
          <a:p>
            <a:endParaRPr lang="nl-NL" sz="2700" dirty="0"/>
          </a:p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nl-NL" sz="2700" dirty="0" err="1" smtClean="0"/>
              <a:t>Clear</a:t>
            </a:r>
            <a:r>
              <a:rPr lang="nl-NL" sz="2700" dirty="0" smtClean="0"/>
              <a:t> </a:t>
            </a:r>
            <a:r>
              <a:rPr lang="nl-NL" sz="2700" dirty="0" err="1" smtClean="0"/>
              <a:t>indication</a:t>
            </a:r>
            <a:r>
              <a:rPr lang="nl-NL" sz="2700" dirty="0" smtClean="0"/>
              <a:t> of time! 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nl-NL" sz="2700" dirty="0" smtClean="0"/>
              <a:t>E.g. in 1997, </a:t>
            </a:r>
            <a:r>
              <a:rPr lang="nl-NL" sz="2700" dirty="0" err="1" smtClean="0"/>
              <a:t>yesterday</a:t>
            </a:r>
            <a:r>
              <a:rPr lang="nl-NL" sz="2700" dirty="0" smtClean="0"/>
              <a:t>, last week, </a:t>
            </a:r>
            <a:r>
              <a:rPr lang="nl-NL" sz="2700" dirty="0" err="1" smtClean="0"/>
              <a:t>two</a:t>
            </a:r>
            <a:r>
              <a:rPr lang="nl-NL" sz="2700" dirty="0" smtClean="0"/>
              <a:t> </a:t>
            </a:r>
            <a:r>
              <a:rPr lang="nl-NL" sz="2700" dirty="0" err="1" smtClean="0"/>
              <a:t>days</a:t>
            </a:r>
            <a:r>
              <a:rPr lang="nl-NL" sz="2700" dirty="0" smtClean="0"/>
              <a:t> </a:t>
            </a:r>
            <a:r>
              <a:rPr lang="nl-NL" sz="2700" dirty="0" err="1" smtClean="0"/>
              <a:t>ago</a:t>
            </a:r>
            <a:r>
              <a:rPr lang="nl-NL" sz="2700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nl-NL" dirty="0"/>
          </a:p>
        </p:txBody>
      </p:sp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 verb + </a:t>
            </a:r>
            <a:r>
              <a:rPr lang="en-GB" dirty="0" err="1" smtClean="0"/>
              <a:t>ed</a:t>
            </a:r>
            <a:r>
              <a:rPr lang="en-GB" dirty="0" smtClean="0"/>
              <a:t>, e.g. </a:t>
            </a:r>
            <a:r>
              <a:rPr lang="en-GB" dirty="0" err="1" smtClean="0"/>
              <a:t>work+ed</a:t>
            </a:r>
            <a:r>
              <a:rPr lang="en-GB" dirty="0" smtClean="0"/>
              <a:t> </a:t>
            </a:r>
            <a:r>
              <a:rPr lang="en-GB" dirty="0" smtClean="0"/>
              <a:t>= worked</a:t>
            </a:r>
          </a:p>
          <a:p>
            <a:pPr>
              <a:buNone/>
            </a:pPr>
            <a:endParaRPr lang="en-GB" dirty="0" smtClean="0"/>
          </a:p>
          <a:p>
            <a:r>
              <a:rPr lang="en-GB" b="1" dirty="0" smtClean="0"/>
              <a:t>Be careful! </a:t>
            </a:r>
          </a:p>
          <a:p>
            <a:pPr>
              <a:buNone/>
            </a:pPr>
            <a:r>
              <a:rPr lang="en-GB" dirty="0" smtClean="0"/>
              <a:t>	Verbs which end in –e only get a -d. </a:t>
            </a:r>
          </a:p>
          <a:p>
            <a:pPr>
              <a:buNone/>
            </a:pPr>
            <a:r>
              <a:rPr lang="en-GB" dirty="0" smtClean="0"/>
              <a:t>	E.g.: love – loved, like - liked</a:t>
            </a:r>
          </a:p>
          <a:p>
            <a:pPr>
              <a:buNone/>
            </a:pPr>
            <a:r>
              <a:rPr lang="en-GB" dirty="0" smtClean="0"/>
              <a:t>	</a:t>
            </a:r>
          </a:p>
          <a:p>
            <a:pPr>
              <a:buNone/>
            </a:pPr>
            <a:r>
              <a:rPr lang="en-GB" dirty="0" smtClean="0"/>
              <a:t>	Verbs which end in a consonant (</a:t>
            </a:r>
            <a:r>
              <a:rPr lang="en-GB" dirty="0" err="1" smtClean="0"/>
              <a:t>medeklinker</a:t>
            </a:r>
            <a:r>
              <a:rPr lang="en-GB" dirty="0" smtClean="0"/>
              <a:t>) + y get –</a:t>
            </a:r>
            <a:r>
              <a:rPr lang="en-GB" dirty="0" err="1" smtClean="0"/>
              <a:t>ied</a:t>
            </a:r>
            <a:r>
              <a:rPr lang="en-GB" dirty="0"/>
              <a:t>.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Study – studied, hurry – hurried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Irregular verbs: 2</a:t>
            </a:r>
            <a:r>
              <a:rPr lang="en-GB" baseline="30000" dirty="0" smtClean="0"/>
              <a:t>nd</a:t>
            </a:r>
            <a:r>
              <a:rPr lang="en-GB" dirty="0" smtClean="0"/>
              <a:t> </a:t>
            </a:r>
            <a:r>
              <a:rPr lang="en-GB" dirty="0" smtClean="0"/>
              <a:t>column of the list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 smtClean="0"/>
              <a:t>How</a:t>
            </a:r>
            <a:r>
              <a:rPr lang="nl-NL" dirty="0" smtClean="0"/>
              <a:t> to </a:t>
            </a:r>
            <a:r>
              <a:rPr lang="nl-NL" dirty="0" err="1" smtClean="0"/>
              <a:t>make</a:t>
            </a:r>
            <a:r>
              <a:rPr lang="nl-NL" dirty="0" smtClean="0"/>
              <a:t> a Past </a:t>
            </a:r>
            <a:r>
              <a:rPr lang="nl-NL" dirty="0" err="1" smtClean="0"/>
              <a:t>Simple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rail-carto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3717032"/>
            <a:ext cx="2376264" cy="1498366"/>
          </a:xfrm>
          <a:prstGeom prst="rect">
            <a:avLst/>
          </a:prstGeom>
        </p:spPr>
      </p:pic>
      <p:pic>
        <p:nvPicPr>
          <p:cNvPr id="4" name="Afbeelding 3" descr="movie-cartoon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1772816"/>
            <a:ext cx="1512168" cy="1657170"/>
          </a:xfrm>
          <a:prstGeom prst="rect">
            <a:avLst/>
          </a:prstGeom>
        </p:spPr>
      </p:pic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She</a:t>
            </a:r>
            <a:r>
              <a:rPr lang="nl-NL" dirty="0" smtClean="0"/>
              <a:t> </a:t>
            </a:r>
            <a:r>
              <a:rPr lang="nl-NL" b="1" dirty="0" err="1" smtClean="0"/>
              <a:t>worked</a:t>
            </a:r>
            <a:r>
              <a:rPr lang="nl-NL" dirty="0" smtClean="0"/>
              <a:t> at the </a:t>
            </a:r>
            <a:r>
              <a:rPr lang="nl-NL" dirty="0" err="1" smtClean="0"/>
              <a:t>movie</a:t>
            </a:r>
            <a:r>
              <a:rPr lang="nl-NL" dirty="0" smtClean="0"/>
              <a:t> theater </a:t>
            </a:r>
            <a:r>
              <a:rPr lang="nl-NL" u="sng" dirty="0" err="1" smtClean="0"/>
              <a:t>after</a:t>
            </a:r>
            <a:r>
              <a:rPr lang="nl-NL" dirty="0" smtClean="0"/>
              <a:t> school.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The train </a:t>
            </a:r>
            <a:r>
              <a:rPr lang="nl-NL" b="1" dirty="0" err="1" smtClean="0"/>
              <a:t>passed</a:t>
            </a:r>
            <a:r>
              <a:rPr lang="nl-NL" dirty="0" smtClean="0"/>
              <a:t> </a:t>
            </a:r>
            <a:r>
              <a:rPr lang="nl-NL" u="sng" dirty="0" err="1" smtClean="0"/>
              <a:t>five</a:t>
            </a:r>
            <a:r>
              <a:rPr lang="nl-NL" u="sng" dirty="0" smtClean="0"/>
              <a:t> </a:t>
            </a:r>
            <a:r>
              <a:rPr lang="nl-NL" u="sng" dirty="0" err="1" smtClean="0"/>
              <a:t>minutes</a:t>
            </a:r>
            <a:r>
              <a:rPr lang="nl-NL" u="sng" dirty="0" smtClean="0"/>
              <a:t> </a:t>
            </a:r>
            <a:r>
              <a:rPr lang="nl-NL" u="sng" dirty="0" err="1" smtClean="0"/>
              <a:t>ago</a:t>
            </a:r>
            <a:r>
              <a:rPr lang="nl-NL" u="sng" dirty="0" smtClean="0"/>
              <a:t>.</a:t>
            </a:r>
          </a:p>
          <a:p>
            <a:endParaRPr lang="nl-NL" u="sng" dirty="0" smtClean="0"/>
          </a:p>
          <a:p>
            <a:pPr>
              <a:buNone/>
            </a:pP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He </a:t>
            </a:r>
            <a:r>
              <a:rPr lang="nl-NL" b="1" dirty="0" smtClean="0"/>
              <a:t>went</a:t>
            </a:r>
            <a:r>
              <a:rPr lang="nl-NL" dirty="0" smtClean="0"/>
              <a:t> to Amsterdam </a:t>
            </a:r>
            <a:r>
              <a:rPr lang="nl-NL" u="sng" dirty="0" err="1" smtClean="0"/>
              <a:t>yesterday</a:t>
            </a:r>
            <a:r>
              <a:rPr lang="nl-NL" dirty="0" smtClean="0"/>
              <a:t>. </a:t>
            </a:r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 smtClean="0"/>
              <a:t>Examples</a:t>
            </a:r>
            <a:endParaRPr lang="nl-NL" dirty="0"/>
          </a:p>
        </p:txBody>
      </p:sp>
      <p:pic>
        <p:nvPicPr>
          <p:cNvPr id="6" name="Afbeelding 5" descr="Beschrijving: http://www.denieuwsteschool.nl/Portals/_default/Skins/Nieuwste%20school/images/logo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Last </a:t>
            </a:r>
            <a:r>
              <a:rPr lang="nl-NL" dirty="0" err="1" smtClean="0"/>
              <a:t>night</a:t>
            </a:r>
            <a:r>
              <a:rPr lang="nl-NL" dirty="0" smtClean="0"/>
              <a:t>, last week, last </a:t>
            </a:r>
            <a:r>
              <a:rPr lang="nl-NL" dirty="0" err="1" smtClean="0"/>
              <a:t>month</a:t>
            </a:r>
            <a:r>
              <a:rPr lang="nl-NL" dirty="0" smtClean="0"/>
              <a:t>, last </a:t>
            </a:r>
            <a:r>
              <a:rPr lang="nl-NL" dirty="0" err="1" smtClean="0"/>
              <a:t>year</a:t>
            </a:r>
            <a:endParaRPr lang="nl-NL" dirty="0" smtClean="0"/>
          </a:p>
          <a:p>
            <a:r>
              <a:rPr lang="nl-NL" dirty="0" err="1" smtClean="0"/>
              <a:t>This</a:t>
            </a:r>
            <a:r>
              <a:rPr lang="nl-NL" dirty="0" smtClean="0"/>
              <a:t> </a:t>
            </a:r>
            <a:r>
              <a:rPr lang="nl-NL" dirty="0" err="1" smtClean="0"/>
              <a:t>morning</a:t>
            </a:r>
            <a:endParaRPr lang="nl-NL" dirty="0" smtClean="0"/>
          </a:p>
          <a:p>
            <a:r>
              <a:rPr lang="nl-NL" dirty="0" smtClean="0"/>
              <a:t>At </a:t>
            </a:r>
            <a:r>
              <a:rPr lang="nl-NL" dirty="0" err="1" smtClean="0"/>
              <a:t>eight</a:t>
            </a:r>
            <a:r>
              <a:rPr lang="nl-NL" dirty="0" smtClean="0"/>
              <a:t> </a:t>
            </a:r>
            <a:r>
              <a:rPr lang="nl-NL" dirty="0" err="1" smtClean="0"/>
              <a:t>o’clock</a:t>
            </a:r>
            <a:endParaRPr lang="nl-NL" dirty="0" smtClean="0"/>
          </a:p>
          <a:p>
            <a:r>
              <a:rPr lang="nl-NL" dirty="0" smtClean="0"/>
              <a:t>In 2009</a:t>
            </a:r>
          </a:p>
          <a:p>
            <a:r>
              <a:rPr lang="nl-NL" dirty="0" err="1" smtClean="0"/>
              <a:t>Yesterday</a:t>
            </a:r>
            <a:r>
              <a:rPr lang="nl-NL" dirty="0" smtClean="0"/>
              <a:t> </a:t>
            </a:r>
          </a:p>
          <a:p>
            <a:r>
              <a:rPr lang="nl-NL" dirty="0" smtClean="0"/>
              <a:t>A few </a:t>
            </a:r>
            <a:r>
              <a:rPr lang="nl-NL" dirty="0" err="1" smtClean="0"/>
              <a:t>years</a:t>
            </a:r>
            <a:r>
              <a:rPr lang="nl-NL" dirty="0" smtClean="0"/>
              <a:t> </a:t>
            </a:r>
            <a:r>
              <a:rPr lang="nl-NL" dirty="0" err="1" smtClean="0"/>
              <a:t>ago</a:t>
            </a:r>
            <a:endParaRPr lang="nl-NL" dirty="0" smtClean="0"/>
          </a:p>
          <a:p>
            <a:pPr>
              <a:buNone/>
            </a:pPr>
            <a:endParaRPr lang="nl-NL" dirty="0" smtClean="0"/>
          </a:p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 smtClean="0"/>
              <a:t>Key</a:t>
            </a:r>
            <a:r>
              <a:rPr lang="nl-NL" dirty="0" smtClean="0"/>
              <a:t> </a:t>
            </a:r>
            <a:r>
              <a:rPr lang="nl-NL" dirty="0" err="1" smtClean="0"/>
              <a:t>words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Present Perfect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827584" y="3140968"/>
            <a:ext cx="77048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GB" sz="2700" dirty="0" smtClean="0"/>
              <a:t> Started in the past and still going on.   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endParaRPr lang="en-GB" sz="2700" dirty="0" smtClean="0"/>
          </a:p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GB" sz="2700" dirty="0" smtClean="0"/>
              <a:t> </a:t>
            </a:r>
            <a:r>
              <a:rPr lang="en-GB" sz="2700" dirty="0" smtClean="0"/>
              <a:t>Focussing on result, not on when it happened.</a:t>
            </a:r>
            <a:endParaRPr lang="en-GB" sz="2700" dirty="0" smtClean="0"/>
          </a:p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endParaRPr lang="en-GB" sz="2700" dirty="0" smtClean="0"/>
          </a:p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GB" sz="2700" dirty="0" smtClean="0"/>
              <a:t> No clear indication of time.</a:t>
            </a:r>
            <a:endParaRPr lang="en-GB" sz="2700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340768"/>
            <a:ext cx="526732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Afbeelding 5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 smtClean="0"/>
              <a:t>How</a:t>
            </a:r>
            <a:r>
              <a:rPr lang="nl-NL" dirty="0" smtClean="0"/>
              <a:t> to </a:t>
            </a:r>
            <a:r>
              <a:rPr lang="nl-NL" dirty="0" err="1" smtClean="0"/>
              <a:t>make</a:t>
            </a:r>
            <a:r>
              <a:rPr lang="nl-NL" dirty="0" smtClean="0"/>
              <a:t> a Present Perfect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I, </a:t>
            </a:r>
            <a:r>
              <a:rPr lang="nl-NL" dirty="0" err="1" smtClean="0"/>
              <a:t>you</a:t>
            </a:r>
            <a:r>
              <a:rPr lang="nl-NL" dirty="0" smtClean="0"/>
              <a:t>, we, </a:t>
            </a:r>
            <a:r>
              <a:rPr lang="nl-NL" dirty="0" err="1" smtClean="0"/>
              <a:t>they</a:t>
            </a:r>
            <a:r>
              <a:rPr lang="nl-NL" dirty="0" smtClean="0"/>
              <a:t> + </a:t>
            </a:r>
            <a:r>
              <a:rPr lang="nl-NL" u="sng" dirty="0" smtClean="0"/>
              <a:t>have + past </a:t>
            </a:r>
            <a:r>
              <a:rPr lang="nl-NL" u="sng" dirty="0" err="1" smtClean="0"/>
              <a:t>participle</a:t>
            </a:r>
            <a:endParaRPr lang="nl-NL" u="sng" dirty="0" smtClean="0"/>
          </a:p>
          <a:p>
            <a:endParaRPr lang="nl-NL" dirty="0" smtClean="0"/>
          </a:p>
          <a:p>
            <a:r>
              <a:rPr lang="nl-NL" dirty="0" smtClean="0"/>
              <a:t>He, </a:t>
            </a:r>
            <a:r>
              <a:rPr lang="nl-NL" dirty="0" err="1" smtClean="0"/>
              <a:t>she</a:t>
            </a:r>
            <a:r>
              <a:rPr lang="nl-NL" dirty="0" smtClean="0"/>
              <a:t>, </a:t>
            </a:r>
            <a:r>
              <a:rPr lang="nl-NL" dirty="0" err="1" smtClean="0"/>
              <a:t>it</a:t>
            </a:r>
            <a:r>
              <a:rPr lang="nl-NL" dirty="0" smtClean="0"/>
              <a:t> + </a:t>
            </a:r>
            <a:r>
              <a:rPr lang="nl-NL" u="sng" dirty="0" smtClean="0"/>
              <a:t>has + </a:t>
            </a:r>
            <a:r>
              <a:rPr lang="nl-NL" u="sng" dirty="0"/>
              <a:t>past </a:t>
            </a:r>
            <a:r>
              <a:rPr lang="nl-NL" u="sng" dirty="0" err="1" smtClean="0"/>
              <a:t>participle</a:t>
            </a:r>
            <a:endParaRPr lang="nl-NL" u="sng" dirty="0" smtClean="0"/>
          </a:p>
          <a:p>
            <a:endParaRPr lang="nl-NL" dirty="0" smtClean="0"/>
          </a:p>
          <a:p>
            <a:r>
              <a:rPr lang="nl-NL" u="sng" dirty="0" smtClean="0"/>
              <a:t>Past </a:t>
            </a:r>
            <a:r>
              <a:rPr lang="nl-NL" dirty="0" err="1" smtClean="0"/>
              <a:t>participle</a:t>
            </a:r>
            <a:r>
              <a:rPr lang="nl-NL" dirty="0"/>
              <a:t> </a:t>
            </a:r>
            <a:r>
              <a:rPr lang="nl-NL" dirty="0" smtClean="0"/>
              <a:t>is </a:t>
            </a:r>
            <a:r>
              <a:rPr lang="nl-NL" dirty="0" err="1" smtClean="0"/>
              <a:t>verb</a:t>
            </a:r>
            <a:r>
              <a:rPr lang="nl-NL" dirty="0" smtClean="0"/>
              <a:t> + </a:t>
            </a:r>
            <a:r>
              <a:rPr lang="nl-NL" dirty="0" err="1" smtClean="0"/>
              <a:t>ed</a:t>
            </a:r>
            <a:r>
              <a:rPr lang="nl-NL" dirty="0" smtClean="0"/>
              <a:t> </a:t>
            </a:r>
          </a:p>
          <a:p>
            <a:endParaRPr lang="nl-NL" dirty="0" smtClean="0"/>
          </a:p>
          <a:p>
            <a:r>
              <a:rPr lang="en-GB" dirty="0"/>
              <a:t>Irregular verbs: </a:t>
            </a:r>
            <a:r>
              <a:rPr lang="en-GB" dirty="0" smtClean="0"/>
              <a:t>3</a:t>
            </a:r>
            <a:r>
              <a:rPr lang="en-GB" baseline="30000" dirty="0" smtClean="0"/>
              <a:t>rd</a:t>
            </a:r>
            <a:r>
              <a:rPr lang="en-GB" dirty="0" smtClean="0"/>
              <a:t> column </a:t>
            </a:r>
            <a:r>
              <a:rPr lang="en-GB" dirty="0" smtClean="0"/>
              <a:t>of the list.</a:t>
            </a:r>
            <a:endParaRPr lang="nl-NL" dirty="0" smtClean="0"/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School </a:t>
            </a:r>
            <a:r>
              <a:rPr lang="nl-NL" b="1" dirty="0" smtClean="0"/>
              <a:t>has </a:t>
            </a:r>
            <a:r>
              <a:rPr lang="nl-NL" b="1" dirty="0" err="1" smtClean="0"/>
              <a:t>not</a:t>
            </a:r>
            <a:r>
              <a:rPr lang="nl-NL" b="1" dirty="0" smtClean="0"/>
              <a:t> </a:t>
            </a:r>
            <a:r>
              <a:rPr lang="nl-NL" b="1" dirty="0" err="1" smtClean="0"/>
              <a:t>started</a:t>
            </a:r>
            <a:r>
              <a:rPr lang="nl-NL" b="1" dirty="0" smtClean="0"/>
              <a:t> </a:t>
            </a:r>
            <a:r>
              <a:rPr lang="nl-NL" u="sng" dirty="0" err="1" smtClean="0"/>
              <a:t>yet</a:t>
            </a:r>
            <a:r>
              <a:rPr lang="nl-NL" dirty="0" smtClean="0"/>
              <a:t>. </a:t>
            </a:r>
          </a:p>
          <a:p>
            <a:endParaRPr lang="nl-NL" dirty="0" smtClean="0"/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I </a:t>
            </a:r>
            <a:r>
              <a:rPr lang="nl-NL" b="1" dirty="0" smtClean="0"/>
              <a:t>have</a:t>
            </a:r>
            <a:r>
              <a:rPr lang="nl-NL" dirty="0" smtClean="0"/>
              <a:t> </a:t>
            </a:r>
            <a:r>
              <a:rPr lang="nl-NL" u="sng" dirty="0" err="1" smtClean="0"/>
              <a:t>never</a:t>
            </a:r>
            <a:r>
              <a:rPr lang="nl-NL" dirty="0" smtClean="0"/>
              <a:t> </a:t>
            </a:r>
            <a:r>
              <a:rPr lang="nl-NL" b="1" dirty="0" smtClean="0"/>
              <a:t>been</a:t>
            </a:r>
            <a:r>
              <a:rPr lang="nl-NL" dirty="0" smtClean="0"/>
              <a:t> to Australia.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I </a:t>
            </a:r>
            <a:r>
              <a:rPr lang="nl-NL" b="1" dirty="0" smtClean="0"/>
              <a:t>have</a:t>
            </a:r>
            <a:r>
              <a:rPr lang="nl-NL" dirty="0" smtClean="0"/>
              <a:t> </a:t>
            </a:r>
            <a:r>
              <a:rPr lang="nl-NL" b="1" dirty="0" smtClean="0"/>
              <a:t>lost</a:t>
            </a:r>
            <a:r>
              <a:rPr lang="nl-NL" dirty="0" smtClean="0"/>
              <a:t> </a:t>
            </a:r>
            <a:r>
              <a:rPr lang="nl-NL" dirty="0" err="1" smtClean="0"/>
              <a:t>my</a:t>
            </a:r>
            <a:r>
              <a:rPr lang="nl-NL" dirty="0" smtClean="0"/>
              <a:t> </a:t>
            </a:r>
            <a:r>
              <a:rPr lang="nl-NL" dirty="0" err="1" smtClean="0"/>
              <a:t>keys</a:t>
            </a:r>
            <a:r>
              <a:rPr lang="nl-NL" dirty="0" smtClean="0"/>
              <a:t>. 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 smtClean="0"/>
              <a:t>Examples</a:t>
            </a:r>
            <a:endParaRPr lang="nl-NL" dirty="0"/>
          </a:p>
        </p:txBody>
      </p:sp>
      <p:pic>
        <p:nvPicPr>
          <p:cNvPr id="5" name="Afbeelding 4" descr="Keychai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4365104"/>
            <a:ext cx="1786738" cy="1872208"/>
          </a:xfrm>
          <a:prstGeom prst="rect">
            <a:avLst/>
          </a:prstGeom>
        </p:spPr>
      </p:pic>
      <p:pic>
        <p:nvPicPr>
          <p:cNvPr id="6" name="Afbeelding 5" descr="australia_kangaro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2060848"/>
            <a:ext cx="2243708" cy="2020649"/>
          </a:xfrm>
          <a:prstGeom prst="rect">
            <a:avLst/>
          </a:prstGeom>
        </p:spPr>
      </p:pic>
      <p:pic>
        <p:nvPicPr>
          <p:cNvPr id="7" name="Afbeelding 6" descr="Beschrijving: http://www.denieuwsteschool.nl/Portals/_default/Skins/Nieuwste%20school/images/logo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Aan bepaalde woorden kun je ‘zien’ dat je de Present Perfect moet gebruiken. Enkele daarvan zijn samen te vatten in ‘</a:t>
            </a:r>
            <a:r>
              <a:rPr lang="nl-NL" dirty="0" err="1" smtClean="0"/>
              <a:t>fyne</a:t>
            </a:r>
            <a:r>
              <a:rPr lang="nl-NL" dirty="0" smtClean="0"/>
              <a:t> jas’. 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err="1" smtClean="0"/>
              <a:t>Fyne</a:t>
            </a:r>
            <a:r>
              <a:rPr lang="nl-NL" dirty="0" smtClean="0"/>
              <a:t> jas = </a:t>
            </a:r>
            <a:r>
              <a:rPr lang="en-US" dirty="0" smtClean="0"/>
              <a:t>For Yet Never Ever </a:t>
            </a:r>
            <a:br>
              <a:rPr lang="en-US" dirty="0" smtClean="0"/>
            </a:br>
            <a:r>
              <a:rPr lang="en-US" dirty="0" smtClean="0"/>
              <a:t>Just Already (always) Since</a:t>
            </a:r>
            <a:br>
              <a:rPr lang="en-US" dirty="0" smtClean="0"/>
            </a:br>
            <a:endParaRPr lang="nl-NL" dirty="0"/>
          </a:p>
          <a:p>
            <a:r>
              <a:rPr lang="nl-NL" dirty="0" smtClean="0"/>
              <a:t>Als er helemaal </a:t>
            </a:r>
            <a:r>
              <a:rPr lang="nl-NL" u="sng" dirty="0" smtClean="0"/>
              <a:t>geen</a:t>
            </a:r>
            <a:r>
              <a:rPr lang="nl-NL" dirty="0" smtClean="0"/>
              <a:t> tijdsaanduiding in de zin staat is het vaak een Present Perfect!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 smtClean="0"/>
              <a:t>Keywords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Concour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148</TotalTime>
  <Words>396</Words>
  <Application>Microsoft Office PowerPoint</Application>
  <PresentationFormat>Diavoorstelling (4:3)</PresentationFormat>
  <Paragraphs>93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8" baseType="lpstr">
      <vt:lpstr>Lucida Sans Unicode</vt:lpstr>
      <vt:lpstr>Verdana</vt:lpstr>
      <vt:lpstr>Wingdings</vt:lpstr>
      <vt:lpstr>Wingdings 2</vt:lpstr>
      <vt:lpstr>Wingdings 3</vt:lpstr>
      <vt:lpstr>Concours</vt:lpstr>
      <vt:lpstr>Past Simple vs  Present Perfect</vt:lpstr>
      <vt:lpstr>Past Simple</vt:lpstr>
      <vt:lpstr>How to make a Past Simple</vt:lpstr>
      <vt:lpstr>Examples</vt:lpstr>
      <vt:lpstr>Key words</vt:lpstr>
      <vt:lpstr>Present Perfect</vt:lpstr>
      <vt:lpstr>How to make a Present Perfect</vt:lpstr>
      <vt:lpstr>Examples</vt:lpstr>
      <vt:lpstr>Keywords</vt:lpstr>
      <vt:lpstr>Schedule </vt:lpstr>
      <vt:lpstr>Past Simple vs Present Perfect</vt:lpstr>
      <vt:lpstr>Extra practise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Maurice De Roij</dc:creator>
  <cp:lastModifiedBy>Melkert, Manon</cp:lastModifiedBy>
  <cp:revision>46</cp:revision>
  <dcterms:created xsi:type="dcterms:W3CDTF">2011-02-02T09:55:00Z</dcterms:created>
  <dcterms:modified xsi:type="dcterms:W3CDTF">2018-11-20T09:25:46Z</dcterms:modified>
</cp:coreProperties>
</file>